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11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20000" y="2880000"/>
            <a:ext cx="1440000" cy="508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20000" y="1800000"/>
            <a:ext cx="7200000" cy="10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  <a:latin typeface="WenQuanYi Micro Hei"/>
              </a:defRPr>
            </a:pPr>
            <a:r>
              <a:t>玉米期货行情研究报告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000" y="3060000"/>
            <a:ext cx="7200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D69E2E"/>
                </a:solidFill>
                <a:latin typeface="WenQuanYi Micro Hei"/>
              </a:defRPr>
            </a:pPr>
            <a:r>
              <a:t>C0主力合约深度分析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5760000"/>
            <a:ext cx="7200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94A3B8"/>
                </a:solidFill>
                <a:latin typeface="WenQuanYi Micro Hei"/>
              </a:defRPr>
            </a:pPr>
            <a:r>
              <a:t>方正中期期货研究院 | 2026年3月11日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60000"/>
            <a:ext cx="12192119" cy="18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00000" y="1800000"/>
            <a:ext cx="4320000" cy="508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2160000"/>
            <a:ext cx="11160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WenQuanYi Micro Hei"/>
              </a:defRPr>
            </a:pPr>
            <a:r>
              <a:t>感谢您的阅读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" y="3600000"/>
            <a:ext cx="972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免责声明：本报告仅供参考，不构成投资建议。据此操作，风险自担。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目录 CONTENTS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900000"/>
            <a:ext cx="7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0" y="900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1A365D"/>
                </a:solidFill>
                <a:latin typeface="WenQuanYi Micro Hei"/>
              </a:defRPr>
            </a:pPr>
            <a:r>
              <a:t>核心观点与投资逻辑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000" y="1188000"/>
            <a:ext cx="540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震荡偏多，逢低试多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0" y="1440000"/>
            <a:ext cx="7200000" cy="127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1908000"/>
            <a:ext cx="7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0000" y="1908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1A365D"/>
                </a:solidFill>
                <a:latin typeface="WenQuanYi Micro Hei"/>
              </a:defRPr>
            </a:pPr>
            <a:r>
              <a:t>行情回顾与量价分析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000" y="2196000"/>
            <a:ext cx="540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震荡上行，持仓回落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40000" y="2448000"/>
            <a:ext cx="7200000" cy="127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2916000"/>
            <a:ext cx="7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40000" y="2916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1A365D"/>
                </a:solidFill>
                <a:latin typeface="WenQuanYi Micro Hei"/>
              </a:defRPr>
            </a:pPr>
            <a:r>
              <a:t>基本面深度解析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40000" y="3204000"/>
            <a:ext cx="540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供需双弱，政策托底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0" y="3456000"/>
            <a:ext cx="7200000" cy="127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0000" y="3923999"/>
            <a:ext cx="7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0000" y="3923999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1A365D"/>
                </a:solidFill>
                <a:latin typeface="WenQuanYi Micro Hei"/>
              </a:defRPr>
            </a:pPr>
            <a:r>
              <a:t>技术面与策略建议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0000" y="4212000"/>
            <a:ext cx="540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2350-2400区间布局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0" y="4463999"/>
            <a:ext cx="7200000" cy="127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0000" y="4932000"/>
            <a:ext cx="7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05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0000" y="4932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1A365D"/>
                </a:solidFill>
                <a:latin typeface="WenQuanYi Micro Hei"/>
              </a:defRPr>
            </a:pPr>
            <a:r>
              <a:t>风险提示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40000" y="5220000"/>
            <a:ext cx="540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天气、政策、宏观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01 核心观点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0000" y="900000"/>
            <a:ext cx="11160000" cy="144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0000" y="900000"/>
            <a:ext cx="108000" cy="144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20000" y="1080000"/>
            <a:ext cx="10440000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1E293B"/>
                </a:solidFill>
                <a:latin typeface="WenQuanYi Micro Hei"/>
              </a:defRPr>
            </a:pPr>
            <a:r>
              <a:t>• 玉米主力合约（C0）近期维持震荡上行格局，重心稳步上移</a:t>
            </a:r>
          </a:p>
          <a:p>
            <a:pPr>
              <a:spcAft>
                <a:spcPts val="800"/>
              </a:spcAft>
              <a:defRPr sz="1600">
                <a:solidFill>
                  <a:srgbClr val="1E293B"/>
                </a:solidFill>
                <a:latin typeface="WenQuanYi Micro Hei"/>
              </a:defRPr>
            </a:pPr>
            <a:r>
              <a:t>• 自2月初2265元/吨低点反弹至当前2381元/吨，累计涨幅约5.1%</a:t>
            </a:r>
          </a:p>
          <a:p>
            <a:pPr>
              <a:spcAft>
                <a:spcPts val="800"/>
              </a:spcAft>
              <a:defRPr sz="1600">
                <a:solidFill>
                  <a:srgbClr val="1E293B"/>
                </a:solidFill>
                <a:latin typeface="WenQuanYi Micro Hei"/>
              </a:defRPr>
            </a:pPr>
            <a:r>
              <a:t>• 技术面上方面临2400-2450元/吨压力区，下方支撑2350元/吨</a:t>
            </a:r>
          </a:p>
          <a:p>
            <a:pPr>
              <a:spcAft>
                <a:spcPts val="800"/>
              </a:spcAft>
              <a:defRPr sz="1600">
                <a:solidFill>
                  <a:srgbClr val="1E293B"/>
                </a:solidFill>
                <a:latin typeface="WenQuanYi Micro Hei"/>
              </a:defRPr>
            </a:pPr>
            <a:r>
              <a:t>• 操作建议：2350-2400元/吨区间逢低做多，目标2450-2500元/吨</a:t>
            </a:r>
          </a:p>
          <a:p>
            <a:pPr>
              <a:spcAft>
                <a:spcPts val="800"/>
              </a:spcAft>
              <a:defRPr sz="1600">
                <a:solidFill>
                  <a:srgbClr val="1E293B"/>
                </a:solidFill>
                <a:latin typeface="WenQuanYi Micro Hei"/>
              </a:defRPr>
            </a:pPr>
            <a:r>
              <a:t>• 止损位：2320元/吨（跌破MA20）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0000" y="2520000"/>
            <a:ext cx="2520000" cy="126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0000" y="2700000"/>
            <a:ext cx="2520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EF4444"/>
                </a:solidFill>
                <a:latin typeface="WenQuanYi Micro Hei"/>
              </a:defRPr>
            </a:pPr>
            <a:r>
              <a:t>2381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00000" y="2808000"/>
            <a:ext cx="9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元/吨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000" y="3311999"/>
            <a:ext cx="252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最新收盘价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40000" y="2520000"/>
            <a:ext cx="2520000" cy="126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0000" y="2700000"/>
            <a:ext cx="2520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EF4444"/>
                </a:solidFill>
                <a:latin typeface="WenQuanYi Micro Hei"/>
              </a:defRPr>
            </a:pPr>
            <a:r>
              <a:t>+5.03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000" y="2808000"/>
            <a:ext cx="9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40000" y="3311999"/>
            <a:ext cx="252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60日涨幅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0000" y="2520000"/>
            <a:ext cx="2520000" cy="126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20000" y="2700000"/>
            <a:ext cx="2520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22C55E"/>
                </a:solidFill>
                <a:latin typeface="WenQuanYi Micro Hei"/>
              </a:defRPr>
            </a:pPr>
            <a:r>
              <a:t>138.1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60000" y="2808000"/>
            <a:ext cx="9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万手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000" y="3311999"/>
            <a:ext cx="252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最新持仓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00000" y="2520000"/>
            <a:ext cx="2520000" cy="126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000000" y="2700000"/>
            <a:ext cx="2520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D69E2E"/>
                </a:solidFill>
                <a:latin typeface="WenQuanYi Micro Hei"/>
              </a:defRPr>
            </a:pPr>
            <a:r>
              <a:t>2450-2500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40000" y="2808000"/>
            <a:ext cx="9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元/吨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00000" y="3311999"/>
            <a:ext cx="252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目标价位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02 行情回顾：K线走势</a:t>
            </a:r>
          </a:p>
        </p:txBody>
      </p:sp>
      <p:pic>
        <p:nvPicPr>
          <p:cNvPr id="5" name="Picture 4" descr="kline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720000"/>
            <a:ext cx="11160000" cy="55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000" y="6120000"/>
            <a:ext cx="1116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数据来源: AKShare | 方正中期期货研究院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02 行情回顾：量价分析</a:t>
            </a:r>
          </a:p>
        </p:txBody>
      </p:sp>
      <p:pic>
        <p:nvPicPr>
          <p:cNvPr id="5" name="Picture 4" descr="volume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720000"/>
            <a:ext cx="11160000" cy="55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000" y="6120000"/>
            <a:ext cx="1116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数据来源: AKShare | 方正中期期货研究院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03 基本面深度解析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0000" y="720000"/>
            <a:ext cx="5400000" cy="432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0000" y="720000"/>
            <a:ext cx="5400000" cy="4320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0000" y="792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WenQuanYi Micro Hei"/>
              </a:defRPr>
            </a:pPr>
            <a:r>
              <a:t>看多因素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126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EF4444"/>
                </a:solidFill>
                <a:latin typeface="WenQuanYi Micro Hei"/>
              </a:defRPr>
            </a:pPr>
            <a:r>
              <a:t>✓ 南美天气风险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1512000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巴西二季玉米进入关键生长期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000" y="198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EF4444"/>
                </a:solidFill>
                <a:latin typeface="WenQuanYi Micro Hei"/>
              </a:defRPr>
            </a:pPr>
            <a:r>
              <a:t>✓ 政策托底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0000" y="2232000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国家收储政策持续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270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EF4444"/>
                </a:solidFill>
                <a:latin typeface="WenQuanYi Micro Hei"/>
              </a:defRPr>
            </a:pPr>
            <a:r>
              <a:t>✓ 需求改善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2951999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养殖利润修复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342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EF4444"/>
                </a:solidFill>
                <a:latin typeface="WenQuanYi Micro Hei"/>
              </a:defRPr>
            </a:pPr>
            <a:r>
              <a:t>✓ 渠道库存低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000" y="3671999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补库需求提供支撑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0000" y="720000"/>
            <a:ext cx="5400000" cy="432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20000" y="720000"/>
            <a:ext cx="5400000" cy="4320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0" y="792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WenQuanYi Micro Hei"/>
              </a:defRPr>
            </a:pPr>
            <a:r>
              <a:t>看空因素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0000" y="126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WenQuanYi Micro Hei"/>
              </a:defRPr>
            </a:pPr>
            <a:r>
              <a:t>✗ 新作面积增加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0000" y="1512000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种植面积可能增加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0000" y="198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WenQuanYi Micro Hei"/>
              </a:defRPr>
            </a:pPr>
            <a:r>
              <a:t>✗ 南美新季上市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00000" y="2232000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供应压力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00000" y="270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WenQuanYi Micro Hei"/>
              </a:defRPr>
            </a:pPr>
            <a:r>
              <a:t>✗ 宏观不确定性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0000" y="2951999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全球经济形势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00000" y="3420000"/>
            <a:ext cx="50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WenQuanYi Micro Hei"/>
              </a:defRPr>
            </a:pPr>
            <a:r>
              <a:t>✗ 技术面前高压力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0000" y="3671999"/>
            <a:ext cx="504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2443元/吨抛压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03 相关品种联动</a:t>
            </a:r>
          </a:p>
        </p:txBody>
      </p:sp>
      <p:pic>
        <p:nvPicPr>
          <p:cNvPr id="5" name="Picture 4" descr="correlation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720000"/>
            <a:ext cx="11160000" cy="55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0000" y="6120000"/>
            <a:ext cx="11160000" cy="2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4A3B8"/>
                </a:solidFill>
                <a:latin typeface="WenQuanYi Micro Hei"/>
              </a:defRPr>
            </a:pPr>
            <a:r>
              <a:t>数据来源: AKShare | 方正中期期货研究院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04 交易策略建议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0000" y="900000"/>
            <a:ext cx="11160000" cy="180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080000"/>
            <a:ext cx="1440000" cy="14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EF4444"/>
                </a:solidFill>
                <a:latin typeface="WenQuanYi Micro Hei"/>
              </a:defRPr>
            </a:pPr>
            <a:r>
              <a:t>逢低</a:t>
            </a:r>
            <a:br/>
            <a:r>
              <a:t>做多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0000" y="1007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方向判断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20000" y="1007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震荡偏多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0000" y="1295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入场区间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20000" y="1295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2350-2400 元/吨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60000" y="1583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目标价位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20000" y="1583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2450-2500 元/吨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60000" y="1871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止损价位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20000" y="1871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2320 元/吨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0000" y="2159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仓位建议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20000" y="2159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轻仓试多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60000" y="2447999"/>
            <a:ext cx="216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持有周期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20000" y="2447999"/>
            <a:ext cx="360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A365D"/>
                </a:solidFill>
                <a:latin typeface="WenQuanYi Micro Hei"/>
              </a:defRPr>
            </a:pPr>
            <a:r>
              <a:t>1-2 个月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0000" y="2880000"/>
            <a:ext cx="11160000" cy="216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0000" y="2988000"/>
            <a:ext cx="54000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A365D"/>
                </a:solidFill>
                <a:latin typeface="WenQuanYi Micro Hei"/>
              </a:defRPr>
            </a:pPr>
            <a:r>
              <a:t>关键技术价位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119" cy="540000"/>
          </a:xfrm>
          <a:prstGeom prst="rect">
            <a:avLst/>
          </a:prstGeom>
          <a:solidFill>
            <a:srgbClr val="1A36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" y="108000"/>
            <a:ext cx="540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WenQuanYi Micro Hei"/>
              </a:defRPr>
            </a:pPr>
            <a:r>
              <a:t>05 风险提示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0000" y="900000"/>
            <a:ext cx="11160000" cy="90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0000" y="900000"/>
            <a:ext cx="108000" cy="90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8000" y="1007999"/>
            <a:ext cx="104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2C55E"/>
                </a:solidFill>
                <a:latin typeface="WenQuanYi Micro Hei"/>
              </a:defRPr>
            </a:pPr>
            <a:r>
              <a:t>天气风险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8000" y="1260000"/>
            <a:ext cx="1044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南美天气变化可能影响供应预期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0000" y="1980000"/>
            <a:ext cx="11160000" cy="90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0000" y="1980000"/>
            <a:ext cx="108000" cy="90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8000" y="2088000"/>
            <a:ext cx="104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2C55E"/>
                </a:solidFill>
                <a:latin typeface="WenQuanYi Micro Hei"/>
              </a:defRPr>
            </a:pPr>
            <a:r>
              <a:t>政策风险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8000" y="2340000"/>
            <a:ext cx="1044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收储政策力度变化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0000" y="3060000"/>
            <a:ext cx="11160000" cy="90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0000" y="3060000"/>
            <a:ext cx="108000" cy="90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8000" y="3168000"/>
            <a:ext cx="104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2C55E"/>
                </a:solidFill>
                <a:latin typeface="WenQuanYi Micro Hei"/>
              </a:defRPr>
            </a:pPr>
            <a:r>
              <a:t>宏观风险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8000" y="3420000"/>
            <a:ext cx="1044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全球经济形势变化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0000" y="4140000"/>
            <a:ext cx="11160000" cy="9000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60000" y="4140000"/>
            <a:ext cx="108000" cy="900000"/>
          </a:xfrm>
          <a:prstGeom prst="rect">
            <a:avLst/>
          </a:prstGeom>
          <a:solidFill>
            <a:srgbClr val="D69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8000" y="4248000"/>
            <a:ext cx="10440000" cy="251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2C55E"/>
                </a:solidFill>
                <a:latin typeface="WenQuanYi Micro Hei"/>
              </a:defRPr>
            </a:pPr>
            <a:r>
              <a:t>资金风险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8000" y="4500000"/>
            <a:ext cx="1044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WenQuanYi Micro Hei"/>
              </a:defRPr>
            </a:pPr>
            <a:r>
              <a:t>持仓量快速变化导致波动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